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41" r:id="rId2"/>
    <p:sldId id="342" r:id="rId3"/>
    <p:sldId id="344" r:id="rId4"/>
    <p:sldId id="345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0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75763-4D4C-444E-8998-350D4B11A30E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82D64-88DF-4F60-8895-8341C4DC97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4557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B40244-4F20-484D-AF9F-7C82808A97D4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13042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B40244-4F20-484D-AF9F-7C82808A97D4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95234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B40244-4F20-484D-AF9F-7C82808A97D4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17233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B40244-4F20-484D-AF9F-7C82808A97D4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04510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E4947-F3A4-4888-A5E0-4680D4DA3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5E31A-28DB-4D62-BA17-3AE65BD75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B6D81-2616-4616-AA98-215B574FC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90451-B987-46A0-AE33-82B68699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F346D-60CF-4125-9D7A-E59E5B37F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720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521FB-A8A5-42C7-8957-32D1A48AB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8D6BB1-43A4-42F2-84ED-27D31FCD8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2BDD1-A281-4750-AFC0-A94EC63C6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01189-2456-472D-A4F9-D5D2A7BE5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88D9A-779F-4CD3-8273-16AF3C72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414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70C26B-07C1-42C7-B27F-C96E61EE2A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596C6-88C8-4532-A50D-5F42681A0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1B9BC-4AE2-4FE3-8C21-E9BA3DB52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C84D9-F049-487A-84C9-DB099B190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A87F1-D68D-48EA-8D83-F397F136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392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E068C-1112-472A-A324-8F361B7BC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19A26-7F76-4F74-A374-8C38545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5684F-17B5-4784-BC40-7DA0947B5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588F0-ADEC-4962-96D6-31CF84BA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25D56-D772-411C-8F1A-46460E69A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684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46C2B-C434-4E04-8145-4C48522B0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D9075-E67F-47C4-BCC9-BBA7D387E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ED73D-FCE4-4D41-B859-9B2E0118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E8F19-7453-4EC6-ABE8-34FD41151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53377-EB18-4DB4-8567-9D0320166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005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1590D-A1EB-4A3E-BED2-C459BC442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92B8D-03BB-442D-98AA-6F4C59A784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375D2-CE25-452A-849D-EEC962E62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A5662-3C5B-454E-96C6-21CEED7CE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E3A744-194E-4AB2-B8B5-525FE9058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E4D449-890B-4DEA-B32D-E6629E873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7911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FB620-90C6-4EF0-885B-B05112866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A84DE-E31D-425F-BFB2-D0E5483FE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88CB0-1C8E-4EFD-96F7-56CBB187D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09A03-A415-4D89-BC36-3FB7FAB93A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FF75C1-ED46-4681-B14F-DC26D3CA5E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5342B6-203D-4A59-999A-540DC96CE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1985D-C902-44C9-B377-579C315EB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150A3E-C976-4637-9569-D63DB5A5F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589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EC6E5-CD72-4A97-A04A-AAF0B7E65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51CBA7-5D64-4750-9EA3-715DB92C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9A1D5-FA8A-4924-BC3E-A6A513671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EFCB5-57EC-440F-A1AD-D19DC8E03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446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6C093A-E407-43CA-950E-CE4F8D68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241F16-FAB8-4625-9786-E449B473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7C9E0-E924-40DE-AF85-BC8813B0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134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1EF06-159A-43DF-908E-813A3ED9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84C6E-8318-47DF-B92C-7449A9220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41EC4-1B5A-47C1-8FE2-504ECC4F1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B952B-A39A-4290-9FD9-4A7EF09F3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756154-C235-4C25-9598-8DA36523A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9AF59-5E4D-4DB2-A3FD-F6A145141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2823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442B-F4C6-4255-82F9-DD7AFAE35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4FE37-D008-4993-87E3-A60D58A503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36731-C264-4320-9612-5E7EE0773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EAD202-6C64-4C25-B2C6-6E49D327B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CC827-ED0A-41D3-944F-B79246B10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7BCD2-B8E3-4C1A-AC02-9CB12E5DF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67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8C1EBE-6270-436E-B03D-B1358561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198D2-2D5C-4AB0-AAF3-1C045A631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3AB25-0CEF-4BFC-B25E-CC8F2E49F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1208E-B2FC-43A3-AA7E-87BB05183753}" type="datetimeFigureOut">
              <a:rPr lang="th-TH" smtClean="0"/>
              <a:t>19/12/66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F5177-9157-42B1-B715-94D817DD8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BD43C-9D69-4E78-A469-BA377679F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301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807394" y="18331"/>
            <a:ext cx="11318544" cy="549706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6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ประเด็น พัฒนาระบบสุขภาพปฐมภูมิ</a:t>
            </a:r>
          </a:p>
          <a:p>
            <a:pPr algn="ctr"/>
            <a:endParaRPr lang="th-TH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597877"/>
            <a:ext cx="11372510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6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10033"/>
              </p:ext>
            </p:extLst>
          </p:nvPr>
        </p:nvGraphicFramePr>
        <p:xfrm>
          <a:off x="764900" y="5103299"/>
          <a:ext cx="11372508" cy="1738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846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66778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846895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2983981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545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1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3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-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จัดตั้งหน่วยบริการ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PCU/NPCU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(470 หน่วย)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มีคำสั่งคณะกรรมการ พชอ.ที่เป็นปัจจุบัน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Calibri" panose="020F0502020204030204" pitchFamily="34" charset="0"/>
                        <a:cs typeface="TH Sarabun New" panose="020B0500040200020003" pitchFamily="34" charset="-34"/>
                      </a:endParaRPr>
                    </a:p>
                    <a:p>
                      <a:pPr marL="114300" marR="0" lvl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ประเด็นที่สำคัญตามบริบทในพื้นที่ที่เกี่ยวกับการพัฒนาคุณภาพชีวิต อย่างน้อย 2 ประเด็นเพื่อวางแผนพัฒนาหรือแก้ไขปัญหา</a:t>
                      </a:r>
                    </a:p>
                    <a:p>
                      <a:pPr marL="114300" marR="0" lvl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กำหนดเป้าหมายการดูแลกลุ่มเปราะบางตามบริบทของพื้นที่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2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6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- 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จัดตั้งหน่วยบริการ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PCU/NPCU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(485 หน่วย)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th-T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Calibri" panose="020F0502020204030204" pitchFamily="34" charset="0"/>
                          <a:cs typeface="TH Sarabun New" panose="020B0500040200020003" pitchFamily="34" charset="-34"/>
                        </a:rPr>
                        <a:t>- มีคณะทำงานตามประเด็นวางแผนแนวทางในการขับเคลื่อนประเด็น พชอ.ตามพื้นที่กำหนด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th-T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Calibri" panose="020F0502020204030204" pitchFamily="34" charset="0"/>
                          <a:cs typeface="TH Sarabun New" panose="020B0500040200020003" pitchFamily="34" charset="-34"/>
                        </a:rPr>
                        <a:t>- มีการบริหารจัดการบูรณาการทรัพยากร (คน เงิน ของ ความรู้ ข้อมูล ของทุกภาคส่วนที่เกี่ยวข้องในการขับเคลื่อนประเด็นการพัฒนาคุณภาพชีวิตประชาชนและดูแลกลุ่มเปราะบาง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Calibri" panose="020F0502020204030204" pitchFamily="34" charset="0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3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9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-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จัดตั้งหน่วยบริการ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PCU/NPCU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(500 หน่วย)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-ประเมินผลการดำเนินงานจากระบบ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CLUCCARE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</a:t>
                      </a: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มีการติดตามการดำเนินงาน</a:t>
                      </a:r>
                      <a:r>
                        <a:rPr kumimoji="0" lang="th-T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Calibri" panose="020F0502020204030204" pitchFamily="34" charset="0"/>
                          <a:cs typeface="TH Sarabun New" panose="020B0500040200020003" pitchFamily="34" charset="-34"/>
                        </a:rPr>
                        <a:t>พัฒนาคุณภาพชีวิตประชาชนและดูแลกลุ่มเปราะบางโดยใช้กระบวนการเยี่ยมเสริมพลังของทีมระดับจังหวัดและเขต</a:t>
                      </a:r>
                      <a:endParaRPr lang="th-TH" sz="1400" b="0" kern="12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4 (1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2 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-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จัดตั้งหน่วยบริการ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PCU/NPCU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(515 หน่วย)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 อำเภอมีการดำเนินงานและผ่านเกณฑ์ประเมินการพัฒนาคุณภาพชีวิตที่มีคุณภาพ ร้อยละ 85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 พชอ.ที่มีคุณภาพดูแลชีวิตกลุ่มเปราะบางจำนวน 3 ล้านคน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4591" y="1209304"/>
            <a:ext cx="696036" cy="6291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Impact of Policy</a:t>
            </a:r>
            <a:endParaRPr lang="th-TH" sz="1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39074" y="2314192"/>
            <a:ext cx="723331" cy="2350171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Key Activity</a:t>
            </a:r>
            <a:endParaRPr lang="th-TH" sz="1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35749" y="5122967"/>
            <a:ext cx="697904" cy="1688736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Small Success</a:t>
            </a:r>
            <a:endParaRPr kumimoji="0" lang="th-TH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1224419"/>
            <a:ext cx="11358861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7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40943" y="1854414"/>
            <a:ext cx="723331" cy="4229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Value chain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6370" y="611021"/>
            <a:ext cx="67247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6142" y="665046"/>
            <a:ext cx="11280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h-TH" sz="1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</a:t>
            </a:r>
            <a:r>
              <a:rPr kumimoji="0" lang="th-TH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. </a:t>
            </a:r>
            <a:r>
              <a:rPr lang="th-TH" sz="1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การจัดตั้ง</a:t>
            </a:r>
            <a:r>
              <a:rPr lang="th-TH" sz="1600" b="1" spc="-40" baseline="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หน่วยบริการปฐมภูมิและเครือข่ายหน่วยบริการสุขภาพปฐมภูมิ ตาม พรบ.ฯ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h-TH" sz="1600" b="1" spc="-4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 </a:t>
            </a:r>
            <a:r>
              <a:rPr lang="th-TH" sz="1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ร้อยละของอำเภอผ่านเกณฑ์การประเมินการพัฒนาคุณภาพชีวิตที่มีคุณภาพ</a:t>
            </a:r>
            <a:endParaRPr lang="th-TH" sz="1600" b="1" spc="-40" baseline="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2914" y="770368"/>
            <a:ext cx="636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KPI</a:t>
            </a:r>
            <a:endParaRPr lang="th-TH" sz="12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6E0B378-C66E-41CE-9E88-6F42AC1C2EF4}"/>
              </a:ext>
            </a:extLst>
          </p:cNvPr>
          <p:cNvSpPr/>
          <p:nvPr/>
        </p:nvSpPr>
        <p:spPr>
          <a:xfrm>
            <a:off x="55418" y="4721290"/>
            <a:ext cx="694273" cy="369332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ผู้รับ</a:t>
            </a:r>
          </a:p>
          <a:p>
            <a:pPr algn="ctr"/>
            <a:r>
              <a:rPr lang="th-TH" sz="12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ผิดชอบ</a:t>
            </a:r>
          </a:p>
        </p:txBody>
      </p:sp>
      <p:sp>
        <p:nvSpPr>
          <p:cNvPr id="3" name="Rectangle 30">
            <a:extLst>
              <a:ext uri="{FF2B5EF4-FFF2-40B4-BE49-F238E27FC236}">
                <a16:creationId xmlns:a16="http://schemas.microsoft.com/office/drawing/2014/main" id="{7BA0AF05-0F13-44EC-89F0-0F1E41192CCD}"/>
              </a:ext>
            </a:extLst>
          </p:cNvPr>
          <p:cNvSpPr/>
          <p:nvPr/>
        </p:nvSpPr>
        <p:spPr>
          <a:xfrm>
            <a:off x="805218" y="1174016"/>
            <a:ext cx="11326344" cy="68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5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พ.ร.บ.ระบบสุขภาพปฐมภูมิ พ.ศ.</a:t>
            </a:r>
            <a:r>
              <a:rPr lang="en-US" sz="15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2562 </a:t>
            </a:r>
            <a:r>
              <a:rPr lang="th-TH" sz="15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ระเบียบสำนักนายกรัฐมนตรีว่าด้วยการพัฒนาคุณภาพชีวิตระดับพื้นที่ พ.ศ.</a:t>
            </a:r>
            <a:r>
              <a:rPr lang="en-US" sz="15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2561</a:t>
            </a:r>
            <a:r>
              <a:rPr lang="en-US" sz="1500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  <a:p>
            <a:r>
              <a:rPr lang="th-TH" sz="1500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เพื่อให้ประชาชนสามารถเข้าถึงบริการปฐมภูมิที่มีคุณภาพ  ลดเวลารอคอย ลดค่าใช้จ่าย สามารถดูแลตนเองและครอบครัวเบื้องต้นเมื่อมีอาการเจ็บป่วยได้อย่างเหมาะสม</a:t>
            </a:r>
            <a:endParaRPr lang="en-US" sz="1500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กล่องข้อความ 1">
            <a:extLst>
              <a:ext uri="{FF2B5EF4-FFF2-40B4-BE49-F238E27FC236}">
                <a16:creationId xmlns:a16="http://schemas.microsoft.com/office/drawing/2014/main" id="{1BA02AE6-D3CD-4DEC-A35C-BF02FF2D355B}"/>
              </a:ext>
            </a:extLst>
          </p:cNvPr>
          <p:cNvSpPr txBox="1"/>
          <p:nvPr/>
        </p:nvSpPr>
        <p:spPr>
          <a:xfrm>
            <a:off x="792196" y="4711515"/>
            <a:ext cx="11333741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th-TH" sz="16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สำนักสนับสนุนระบบสุขภาพปฐมภูมิ สำนักงานปลัดกระทรวงสาธารณสุข</a:t>
            </a:r>
            <a:endParaRPr kumimoji="0" lang="th-TH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74B76B8-443B-46A6-8931-7862E1243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159897"/>
              </p:ext>
            </p:extLst>
          </p:nvPr>
        </p:nvGraphicFramePr>
        <p:xfrm>
          <a:off x="778548" y="1854659"/>
          <a:ext cx="11347390" cy="440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756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771120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866030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28584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0495">
                <a:tc>
                  <a:txBody>
                    <a:bodyPr/>
                    <a:lstStyle/>
                    <a:p>
                      <a:pPr algn="ctr"/>
                      <a:r>
                        <a:rPr lang="th-TH" sz="16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พัฒนากลไกการดำเนินงานปฐมภูมิ</a:t>
                      </a:r>
                      <a:endParaRPr lang="en-US" sz="16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พัฒนากำลังคนในระบบสุขภาพปฐมภูมิ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พัฒนาศักยภาพระบบบริการสุขภาพปฐมภูมิ</a:t>
                      </a:r>
                      <a:endParaRPr lang="en-US" sz="16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สร้างและสนับสนุนการมีส่วนร่วม</a:t>
                      </a:r>
                      <a:endParaRPr lang="en-US" sz="16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6D6ED018-38C3-4B15-AC99-4D5584BF9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555058"/>
              </p:ext>
            </p:extLst>
          </p:nvPr>
        </p:nvGraphicFramePr>
        <p:xfrm>
          <a:off x="792197" y="2306143"/>
          <a:ext cx="11335472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868">
                  <a:extLst>
                    <a:ext uri="{9D8B030D-6E8A-4147-A177-3AD203B41FA5}">
                      <a16:colId xmlns:a16="http://schemas.microsoft.com/office/drawing/2014/main" val="2807783666"/>
                    </a:ext>
                  </a:extLst>
                </a:gridCol>
                <a:gridCol w="2763126">
                  <a:extLst>
                    <a:ext uri="{9D8B030D-6E8A-4147-A177-3AD203B41FA5}">
                      <a16:colId xmlns:a16="http://schemas.microsoft.com/office/drawing/2014/main" val="1030871110"/>
                    </a:ext>
                  </a:extLst>
                </a:gridCol>
                <a:gridCol w="2904610">
                  <a:extLst>
                    <a:ext uri="{9D8B030D-6E8A-4147-A177-3AD203B41FA5}">
                      <a16:colId xmlns:a16="http://schemas.microsoft.com/office/drawing/2014/main" val="3308171510"/>
                    </a:ext>
                  </a:extLst>
                </a:gridCol>
                <a:gridCol w="2833868">
                  <a:extLst>
                    <a:ext uri="{9D8B030D-6E8A-4147-A177-3AD203B41FA5}">
                      <a16:colId xmlns:a16="http://schemas.microsoft.com/office/drawing/2014/main" val="140374330"/>
                    </a:ext>
                  </a:extLst>
                </a:gridCol>
              </a:tblGrid>
              <a:tr h="2218564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ขับเคลื่อน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/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บังคับใช้กฎหมายว่าด้วย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ระบบสุขภาพปฐมภูมิ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พัฒนากลไกการเงิน การคลังเพื่อสนับสนุนระบบสุขภาพปฐมภูมิ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ขยายผลและพัฒนาระบบข้อมูลปฐมภูมิ </a:t>
                      </a: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(แพทย์คู่ประชาชน/</a:t>
                      </a:r>
                      <a:r>
                        <a:rPr lang="en-US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HIE/</a:t>
                      </a: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ระบบให้คำปรึกษา /</a:t>
                      </a:r>
                      <a:r>
                        <a:rPr lang="en-US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PHR</a:t>
                      </a: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)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สื่อสารนโยบายแก่บุคลากรทุกระดับ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ขึ้นทะเบียนหน่วยบริการปฐมภูมิและเครือข่ายหน่วยบริการสุขภาพปฐมภูมิ ตาม พรบ.ฯ ประเมินผลสัมฤทธิ์การพัฒนาระบบสุขภาพปฐมภูมิ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สนับสนุนการผลิต</a:t>
                      </a:r>
                      <a:r>
                        <a:rPr lang="en-US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/</a:t>
                      </a: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พัฒนาแพทย์เวชศาสตร์ครอบครัว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สนับสนุนการพัฒนาศักยภาพคณะผู้ให้บริการสุขภาพปฐมภูมิ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ส่งเสริมให้มีสถาบันวิชาการเพื่อสนับสนุนการผลิตแพทย์เวชศาสตร์ครอบครัว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พัฒนาระบบสร้างแรงจูงใจ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พัฒนาศักยภาพ อสม. หมอประจำบ้าน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อาสาสมัครประจำครอบครัว อสค.</a:t>
                      </a:r>
                      <a:endParaRPr lang="th-TH" sz="15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พัฒนารูปแบบบริการระบบสุขภาพปฐมภูมิให้เกิดการบูรณาการงานปฐมภูมิในพื้นที่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การพัฒนาระบบเทคโนโลยีสารสนเทศเพื่อเชื่อมโยงระบบส่งต่อ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พัฒนาวิชาการเพื่อสนับสนุนระบบบริการ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ส่งเสริมการดูแลกลุ่มเปราะบาง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ส่งเสริม สนับสนุนการบันทึกข้อมูลเชิงคุณภาพผ่านโปรแกรม </a:t>
                      </a:r>
                      <a:r>
                        <a:rPr lang="en-US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CLUCCARE</a:t>
                      </a:r>
                      <a:endParaRPr lang="th-TH" sz="1500" b="0" kern="12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ส่งเสริมสนับสนุนกลไกการเยี่ยมเสริมพลัง</a:t>
                      </a:r>
                      <a:r>
                        <a:rPr lang="en-US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และการถอดบทเรียนการดำเนินงาน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600" b="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ส</a:t>
                      </a: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นับสนุนให้มีการจัดการ การพัฒนาคุณภาพระดับตำบล และการบูรณาการในระดับจังหวัด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สร้างความต่อเนื่องในการขับเคลื่อนและบูรณาการผ่านกรรมการนโยบายพัฒนาคุณภาพชีวิตระดับพื้นที่</a:t>
                      </a:r>
                      <a:endParaRPr lang="en-US" sz="1500" b="0" kern="12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17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097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807394" y="18330"/>
            <a:ext cx="11318544" cy="824623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ประเด็น </a:t>
            </a:r>
            <a:r>
              <a:rPr lang="th-TH" sz="2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การแพทย์</a:t>
            </a: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ปฐมภูมิ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899881"/>
            <a:ext cx="11372510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022320"/>
              </p:ext>
            </p:extLst>
          </p:nvPr>
        </p:nvGraphicFramePr>
        <p:xfrm>
          <a:off x="764900" y="5086521"/>
          <a:ext cx="11372508" cy="1717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1362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833591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954021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3143534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1708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1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3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 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อำเภอสุขภาพดี (8 อำเภอ)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มี 1 ตำบล 1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Health station </a:t>
                      </a: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ต่ออำเภอเป็นอย่างน้อย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ประชาชนทุกกลุ่มวัยได้รับการส่งเสริมการเข้าถึงบริการการแพทย์ ส่งเสริมสุขภาพ ป้องกันโรค สิ่งแวดล้อมเพิ่มขึ้น (ร้อยละ 78)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2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6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อำเภอสุขภาพดี (25 อำเภอ)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มี 1 ตำบล 1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Health station </a:t>
                      </a: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ต่ออำเภอเป็นอย่างน้อย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ประชาชนทุกกลุ่มวัยได้รับการส่งเสริมการเข้าถึงบริการการแพทย์ ส่งเสริมสุขภาพ ป้องกันโรค สิ่งแวดล้อมเพิ่มขึ้น (ร้อยละ 80)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3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9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อำเภอสุขภาพดี (50 อำเภอ)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มี 1 ตำบล 1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Health station </a:t>
                      </a: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ต่ออำเภอเป็นอย่างน้อย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ประชาชนทุกกลุ่มวัยได้รับการส่งเสริมการเข้าถึงบริการการแพทย์ ส่งเสริมสุขภาพ ป้องกันโรค สิ่งแวดล้อมเพิ่มขึ้น (ร้อยละ 82)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4 (1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2 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อำเภอสุขภาพดี (67 อำเภอ)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มี 1 ตำบล 1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Health station </a:t>
                      </a: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ต่ออำเภอเป็นอย่างน้อย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ประชาชนทุกกลุ่มวัยได้รับการส่งเสริมการเข้าถึงบริการการแพทย์ ส่งเสริมสุขภาพ ป้องกันโรค สิ่งแวดล้อมเพิ่มขึ้น (ร้อยละ 84)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4591" y="1511307"/>
            <a:ext cx="696036" cy="738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1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วัตถุประสงค์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15515" y="2884601"/>
            <a:ext cx="723331" cy="2167661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กิจกรรมหลัก</a:t>
            </a:r>
            <a:endParaRPr kumimoji="0" lang="th-TH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15515" y="5086521"/>
            <a:ext cx="723331" cy="1708404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3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ระดับ</a:t>
            </a:r>
            <a:r>
              <a:rPr lang="th-TH" sz="1300" b="1" spc="-2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ความสำเร็จ</a:t>
            </a:r>
            <a:endParaRPr kumimoji="0" lang="th-TH" sz="1300" b="1" i="0" u="none" strike="noStrike" kern="1200" cap="none" spc="-2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1526422"/>
            <a:ext cx="11358861" cy="7206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7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17873" y="2306737"/>
            <a:ext cx="723331" cy="4830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1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มาตรการหลัก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6370" y="913025"/>
            <a:ext cx="67247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2196" y="1080539"/>
            <a:ext cx="11280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600" b="1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อำเภอมีสุขภาพดี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74B76B8-443B-46A6-8931-7862E1243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292933"/>
              </p:ext>
            </p:extLst>
          </p:nvPr>
        </p:nvGraphicFramePr>
        <p:xfrm>
          <a:off x="774539" y="2306737"/>
          <a:ext cx="1133374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7447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3634727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891566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</a:tblGrid>
              <a:tr h="440495">
                <a:tc>
                  <a:txBody>
                    <a:bodyPr/>
                    <a:lstStyle/>
                    <a:p>
                      <a:pPr algn="ctr"/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อำเภอสุขภาพดี ประชาชนรอบรู้และมีทักษะจัดการสุขภาพตนเอง ครอบครัว และชุมชน</a:t>
                      </a:r>
                      <a:endParaRPr lang="en-US" sz="14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Health station 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มีระบบบริการเฝ้าระวังและ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คัดกรองภาวะสุขภาพ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healthy package :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เข้าถึงกิจกรรมบริการส่งเสริมสุขภาพและป้องกันโรค</a:t>
                      </a:r>
                      <a:endParaRPr lang="en-US" sz="14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6D6ED018-38C3-4B15-AC99-4D5584BF9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52478"/>
              </p:ext>
            </p:extLst>
          </p:nvPr>
        </p:nvGraphicFramePr>
        <p:xfrm>
          <a:off x="774539" y="2884602"/>
          <a:ext cx="11372507" cy="2167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4536">
                  <a:extLst>
                    <a:ext uri="{9D8B030D-6E8A-4147-A177-3AD203B41FA5}">
                      <a16:colId xmlns:a16="http://schemas.microsoft.com/office/drawing/2014/main" val="2807783666"/>
                    </a:ext>
                  </a:extLst>
                </a:gridCol>
                <a:gridCol w="3614663">
                  <a:extLst>
                    <a:ext uri="{9D8B030D-6E8A-4147-A177-3AD203B41FA5}">
                      <a16:colId xmlns:a16="http://schemas.microsoft.com/office/drawing/2014/main" val="1030871110"/>
                    </a:ext>
                  </a:extLst>
                </a:gridCol>
                <a:gridCol w="3923308">
                  <a:extLst>
                    <a:ext uri="{9D8B030D-6E8A-4147-A177-3AD203B41FA5}">
                      <a16:colId xmlns:a16="http://schemas.microsoft.com/office/drawing/2014/main" val="3308171510"/>
                    </a:ext>
                  </a:extLst>
                </a:gridCol>
              </a:tblGrid>
              <a:tr h="216766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ผ่านการประเมินตนเองตามองค์ประกอบ </a:t>
                      </a:r>
                      <a:r>
                        <a:rPr lang="en-US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UC CARE</a:t>
                      </a:r>
                      <a:endParaRPr lang="th-TH" sz="1400" b="0" spc="-20" baseline="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เครือข่ายและกลไกในการขับเคลื่อนผ่าน พชอ. ในพื้นที่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    - วัด : สำนักงานพุทธศาสนาประจำจังหวัด เจ้าคณะจังหวัดอำเภอ/ตำบล/พระ</a:t>
                      </a:r>
                      <a:r>
                        <a:rPr lang="th-TH" sz="1400" b="0" spc="-20" baseline="0" dirty="0" err="1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ศิ</a:t>
                      </a: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ลาน</a:t>
                      </a:r>
                      <a:r>
                        <a:rPr lang="th-TH" sz="1400" b="0" spc="-20" baseline="0" dirty="0" err="1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ุปัฐฐาก</a:t>
                      </a: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/ นายอำเภอ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    -  </a:t>
                      </a:r>
                      <a:r>
                        <a:rPr lang="th-TH" sz="1400" b="0" spc="-20" baseline="0" dirty="0" err="1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รร</a:t>
                      </a: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: สำนักงานเขตพื้นที่การศึกษา/ ศึกษาธิการจังหวัด/ ครูอนามัย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โรงเรียน/ ชมรมแกนนำนักเรียน สาธารณสุขอำเภอ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spc="-2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    -โรงงาน : ประกันสังคมจังหวัด อุตสาหกรรมจังหวัด/ พาณิชย์จังหวัด เครือข่ายชมรมผู้ประกอบการ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มีกองทุนหลักประกันสุขภาพในระดับท้องถิ่นหรือพื้นที่ (กองทุนสุขภาพตำบล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1 ตำบล 1 สุขศาลา : ที่บ้าน อสม. หรือ มี </a:t>
                      </a:r>
                      <a:r>
                        <a:rPr lang="th-TH" sz="1400" b="0" dirty="0" err="1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ศส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มช. และ สถานที่ที่มีผู้ ให้บริการแนะนำสุขภาพ ประชาชนสะดวกต่อการเข้าถึง เช่น ร้านค้า ชุมชน สภากาแฟ หน่วยงานรัฐ เอกชน โรงเรียน มหาวิทยาลัย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มีทะเบียนคัดกรองภาวะสุขภาพระดับบุคคล มีการให้คำแนะนำสุขภาพ การส่งต่อไป รพ.สต. หรือ รพ. หมายเลขโทรศัพท์ผู้ให้คำปรึกษา สุขภาพ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QR Code 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หรือแผ่นพับความรู้...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แบบบูรการในโรงเรียน 5 ประเด็นสำคัญ</a:t>
                      </a:r>
                      <a:endParaRPr lang="th-TH" sz="1400" b="0" kern="12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กินดี : 1 อำเภอ 1 เมนูสุขภาพอายุวัฒนะ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จิตติ : สุขภาพดี มีคลินิกวัคซีนใจในชุมชน (แก้ไขปัญหายาเสพติด)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ลดเนือยนิ่ง ส่งเสริมกิจกรรมทางกาย ลดเนือยนิ่ง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มีความสัมพันธ์ดี : สร้างความสัมพันธ์ระหว่างบุคคล ครอบครัว และชุมชน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ลดปัจจัยเสี่ยง สร้างสิ่งแวดล้อมปลอดภัย จัดการปัจจัยเสี่ยง เพิ่มปัจจัย เอื้อด้านสิ่งแวดล้อมที่กระทบต่อสุขภาพ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17776"/>
                  </a:ext>
                </a:extLst>
              </a:tr>
            </a:tbl>
          </a:graphicData>
        </a:graphic>
      </p:graphicFrame>
      <p:sp>
        <p:nvSpPr>
          <p:cNvPr id="2" name="กล่องข้อความ 1">
            <a:extLst>
              <a:ext uri="{FF2B5EF4-FFF2-40B4-BE49-F238E27FC236}">
                <a16:creationId xmlns:a16="http://schemas.microsoft.com/office/drawing/2014/main" id="{EB6F63A1-7138-CE1F-CB56-29AA4C4C7B8A}"/>
              </a:ext>
            </a:extLst>
          </p:cNvPr>
          <p:cNvSpPr txBox="1"/>
          <p:nvPr/>
        </p:nvSpPr>
        <p:spPr>
          <a:xfrm>
            <a:off x="830646" y="1533889"/>
            <a:ext cx="112416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เพื่อเสริมสร้างความรู้และทักษะที่จำเป็นในการเข้าถึงและใช้ประโยชน์จากข้อมูลข่าวสารและการบริการสุขภาพพื้นฐานตามกลุ่มวัยที่มีอยู่ในท้องที่ตนเอง</a:t>
            </a:r>
          </a:p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เพื่อส่งเสริมการเข้าถึงบริการสุขภาพพื้นฐานที่จำเป็นในการดูแลสุขภาพของตนเองตามช่วงวัยแบบองค์รวม</a:t>
            </a:r>
          </a:p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เพื่อลดปัญหาสุขภาพของประชาชนกลุ่มเสี่ยงตามกลุ่มวัยในท้องที่เพื่อปรับเปลี่ยนพฤติกรรมที่พึงประสงค์ ยกระดับสุขภาพและคุณภาพชีวิตของประชาชนกลุ่มเสี่ยงใน ท้องที่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55831CE7-73C5-94B0-1F69-5F1A4CEE916C}"/>
              </a:ext>
            </a:extLst>
          </p:cNvPr>
          <p:cNvSpPr txBox="1"/>
          <p:nvPr/>
        </p:nvSpPr>
        <p:spPr>
          <a:xfrm>
            <a:off x="112914" y="1001139"/>
            <a:ext cx="636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เป้าหมาย/ตัวชี้วัด</a:t>
            </a:r>
          </a:p>
        </p:txBody>
      </p:sp>
    </p:spTree>
    <p:extLst>
      <p:ext uri="{BB962C8B-B14F-4D97-AF65-F5344CB8AC3E}">
        <p14:creationId xmlns:p14="http://schemas.microsoft.com/office/powerpoint/2010/main" val="1829961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0" y="195883"/>
            <a:ext cx="12192000" cy="136106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ประเด็น ยกระดับศักยภาพ อสม.เชิงรุกยุคดิจิทัล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8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เพื่อให้คนไทยทุกช่วงวัยเข้าถึงบริการสุขภาพปฐมภูมิขั้นพื้นฐาน</a:t>
            </a:r>
            <a:endParaRPr kumimoji="0" lang="th-TH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1641289"/>
            <a:ext cx="11372510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308213"/>
              </p:ext>
            </p:extLst>
          </p:nvPr>
        </p:nvGraphicFramePr>
        <p:xfrm>
          <a:off x="841942" y="3429000"/>
          <a:ext cx="11309115" cy="1708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753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81779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937555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3126011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1708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1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3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 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จัดทำแนวทางการดำเนินงาน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ปรับปรุง พัฒนาฟังก์ชันใน</a:t>
                      </a:r>
                      <a:r>
                        <a:rPr lang="th-TH" sz="1400" b="0" u="none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แอปพลิเคชั่น</a:t>
                      </a: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Smart </a:t>
                      </a: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อสม.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ชี้แจงแนวทางสู่การปฏิบัติ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2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6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อสม. มีศักยภาพในการจัดบริการปฐมภูมิขั้นพื้นฐานโดยใช้เทคโนโลยีดิจิทัล ร้อยละ 25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3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9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อสม. มีศักยภาพในการจัดบริการปฐมภูมิขั้นพื้นฐานโดยใช้เทคโนโลยีดิจิทัล ร้อยละ 45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4 (1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2 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อสม. มีศักยภาพในการจัดบริการปฐมภูมิขั้นพื้นฐานโดยใช้เทคโนโลยีดิจิทัล ร้อยละ 65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4591" y="2252716"/>
            <a:ext cx="696036" cy="6291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1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วัตถุประสงค์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66370" y="3429000"/>
            <a:ext cx="759079" cy="1688736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ระดับ</a:t>
            </a:r>
            <a:r>
              <a:rPr lang="th-TH" sz="1400" b="1" spc="-2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ความสำเร็จ</a:t>
            </a:r>
            <a:endParaRPr kumimoji="0" lang="th-TH" sz="1400" b="1" i="0" u="none" strike="noStrike" kern="1200" cap="none" spc="-2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2267831"/>
            <a:ext cx="11358861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7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6370" y="1654433"/>
            <a:ext cx="67247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92196" y="1821947"/>
            <a:ext cx="11280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600" b="1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อสม. มีศักยภาพในการจัดบริการปฐมภูมิขั้นพื้นฐานโดยใช้เทคโนโลยีดิจิทัล ร้อยละ 65</a:t>
            </a:r>
          </a:p>
        </p:txBody>
      </p:sp>
      <p:sp>
        <p:nvSpPr>
          <p:cNvPr id="3" name="Rectangle 30">
            <a:extLst>
              <a:ext uri="{FF2B5EF4-FFF2-40B4-BE49-F238E27FC236}">
                <a16:creationId xmlns:a16="http://schemas.microsoft.com/office/drawing/2014/main" id="{7BA0AF05-0F13-44EC-89F0-0F1E41192CCD}"/>
              </a:ext>
            </a:extLst>
          </p:cNvPr>
          <p:cNvSpPr/>
          <p:nvPr/>
        </p:nvSpPr>
        <p:spPr>
          <a:xfrm>
            <a:off x="805218" y="2217428"/>
            <a:ext cx="11326344" cy="68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2" name="กล่องข้อความ 1">
            <a:extLst>
              <a:ext uri="{FF2B5EF4-FFF2-40B4-BE49-F238E27FC236}">
                <a16:creationId xmlns:a16="http://schemas.microsoft.com/office/drawing/2014/main" id="{EB6F63A1-7138-CE1F-CB56-29AA4C4C7B8A}"/>
              </a:ext>
            </a:extLst>
          </p:cNvPr>
          <p:cNvSpPr txBox="1"/>
          <p:nvPr/>
        </p:nvSpPr>
        <p:spPr>
          <a:xfrm>
            <a:off x="792194" y="2309328"/>
            <a:ext cx="11061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เพื่อยกระดับศักยภาพอาสาสมัครสาธารณสุขประจำหมู่บ้าน (อสม.) เป็นแกนนำในการจัดบริการสุขภาพปฐมภูมิขั้นพื้นฐาน โดยใช้เทคโนโลยีดิจิทัลเป็นเครื่องมือในการปฏิบัติงานและการรายงานผล</a:t>
            </a:r>
          </a:p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เพื่อส่งเสริม สนับสนุนให้ประชาชนทุกช่วงวัยเข้าถึงบริการสุขภาพปฐมภูมิขั้นพื้นฐานมีพฤติกรรมสุขภาพที่ถูกต้อง มีศักยภาพและมีส่วนร่วมในการจัดการสุขภาพตนเอง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55831CE7-73C5-94B0-1F69-5F1A4CEE916C}"/>
              </a:ext>
            </a:extLst>
          </p:cNvPr>
          <p:cNvSpPr txBox="1"/>
          <p:nvPr/>
        </p:nvSpPr>
        <p:spPr>
          <a:xfrm>
            <a:off x="112914" y="1742547"/>
            <a:ext cx="636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เป้าหมาย/ตัวชี้วัด</a:t>
            </a:r>
          </a:p>
        </p:txBody>
      </p:sp>
      <p:sp>
        <p:nvSpPr>
          <p:cNvPr id="7" name="Rectangle 20">
            <a:extLst>
              <a:ext uri="{FF2B5EF4-FFF2-40B4-BE49-F238E27FC236}">
                <a16:creationId xmlns:a16="http://schemas.microsoft.com/office/drawing/2014/main" id="{412933F7-C7EB-010A-6D53-B5E6DC322CF4}"/>
              </a:ext>
            </a:extLst>
          </p:cNvPr>
          <p:cNvSpPr/>
          <p:nvPr/>
        </p:nvSpPr>
        <p:spPr>
          <a:xfrm>
            <a:off x="66370" y="2978454"/>
            <a:ext cx="694273" cy="369332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ผู้รับ</a:t>
            </a:r>
          </a:p>
          <a:p>
            <a:pPr algn="ctr"/>
            <a:r>
              <a:rPr lang="th-TH" sz="12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ผิดชอบ</a:t>
            </a:r>
          </a:p>
        </p:txBody>
      </p:sp>
      <p:sp>
        <p:nvSpPr>
          <p:cNvPr id="8" name="กล่องข้อความ 1">
            <a:extLst>
              <a:ext uri="{FF2B5EF4-FFF2-40B4-BE49-F238E27FC236}">
                <a16:creationId xmlns:a16="http://schemas.microsoft.com/office/drawing/2014/main" id="{5DA2F5C9-1FBA-EE49-3CBC-C427031828D3}"/>
              </a:ext>
            </a:extLst>
          </p:cNvPr>
          <p:cNvSpPr txBox="1"/>
          <p:nvPr/>
        </p:nvSpPr>
        <p:spPr>
          <a:xfrm>
            <a:off x="805218" y="2978454"/>
            <a:ext cx="11333741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th-T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กองสนับสนุนสุขภาพภาคประชาชน กรมสนับสนุนบริการสุขภาพ</a:t>
            </a:r>
          </a:p>
          <a:p>
            <a:pPr lvl="0">
              <a:defRPr/>
            </a:pPr>
            <a:endParaRPr kumimoji="0" lang="th-TH" sz="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7518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807394" y="18330"/>
            <a:ext cx="11318544" cy="824623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ประเด็น </a:t>
            </a:r>
            <a:r>
              <a:rPr lang="th-TH" sz="2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การแพทย์</a:t>
            </a:r>
            <a:r>
              <a:rPr kumimoji="0" lang="th-T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ปฐมภูมิ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899881"/>
            <a:ext cx="11372510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037991"/>
              </p:ext>
            </p:extLst>
          </p:nvPr>
        </p:nvGraphicFramePr>
        <p:xfrm>
          <a:off x="797932" y="4858524"/>
          <a:ext cx="11319562" cy="1936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979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67141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189941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2879226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1936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1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3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 </a:t>
                      </a:r>
                    </a:p>
                    <a:p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 มีเครื่องมือการดำเนินงาน (คู่มือ แนวทาง ชุดการเรียนรู้ สื่อสุขศึกษาที่เกี่ยวข้อง/เครื่องมือประเมิน)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2.เครือข่ายได้รับการถ่ายทอด แนวทางการดำเนินงานสุขศึกษาเพื่อพัฒนาความรอบรู้ด้านสุขภาพและพฤติกรรมสุขภาพ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3.มีแผนการขับเคลื่อนการดำเนินงานการจัดการสุขภาพของประชาชนในพื้นที่</a:t>
                      </a:r>
                      <a:endParaRPr lang="th-TH" sz="1400" b="0" u="none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Times New Roman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2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6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</a:t>
                      </a: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แกนนำสุขภาพได้รับการพัฒนาศักยภาพในการจัดการสุขภาพ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2</a:t>
                      </a: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.ชุมชนมีการดำเนินการจัดการสุขภาพที่เหมาะสมกับประชาชน และมีการประเมินตนเองตามเกณฑ์ที่กำหนด ร้อยละ 45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400" b="0" u="sng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Times New Roman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3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9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1.ชุมชนมีการดำเนินการจัดการสุขภาพที่เหมาะสมกับประชาชน และมีการประเมินตนเองตามเกณฑ์ที่กำหนดร้อยละ 60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4 (1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2 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1.ชุมชนมีการดำเนินการจัดการสุขภาพที่เหมาะสมกับประชาชน และมีการประเมินตนเองตามตามเกณฑ์ที่กำหนด ร้อยละ 75</a:t>
                      </a:r>
                      <a:endParaRPr lang="th-TH" sz="1400" b="0" u="sng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Times New Roman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4591" y="1511308"/>
            <a:ext cx="696036" cy="4881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1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วัตถุประสงค์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54591" y="3716584"/>
            <a:ext cx="684255" cy="108694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ระดับการพัฒนา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42811" y="4858525"/>
            <a:ext cx="696035" cy="19364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400" b="1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ระดับ</a:t>
            </a:r>
            <a:r>
              <a:rPr lang="th-TH" sz="1300" b="1" spc="-2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ความสำเร็จ</a:t>
            </a:r>
            <a:endParaRPr kumimoji="0" lang="th-TH" sz="1300" b="1" i="0" u="none" strike="noStrike" kern="1200" cap="none" spc="-2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1526422"/>
            <a:ext cx="11358861" cy="4730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7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9433" y="2055705"/>
            <a:ext cx="686613" cy="16046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0" lang="th-TH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เกณฑ์การประเมิน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6370" y="913025"/>
            <a:ext cx="67247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PSK" panose="020B0500040200020003" pitchFamily="34" charset="-34"/>
              <a:ea typeface="+mn-ea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9691" y="1062694"/>
            <a:ext cx="11280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1600" b="1" spc="-4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ร้อยละของชุมชนมีการดำเนินการจัดการสุขภาพที่เหมาะสมกับประชาชน </a:t>
            </a:r>
            <a:endParaRPr kumimoji="0" lang="th-TH" sz="1600" b="1" i="0" u="none" strike="noStrike" kern="1200" cap="none" spc="-4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74B76B8-443B-46A6-8931-7862E1243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121279"/>
              </p:ext>
            </p:extLst>
          </p:nvPr>
        </p:nvGraphicFramePr>
        <p:xfrm>
          <a:off x="797932" y="3706307"/>
          <a:ext cx="11333739" cy="1097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183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19644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233394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4269716">
                  <a:extLst>
                    <a:ext uri="{9D8B030D-6E8A-4147-A177-3AD203B41FA5}">
                      <a16:colId xmlns:a16="http://schemas.microsoft.com/office/drawing/2014/main" val="3601580964"/>
                    </a:ext>
                  </a:extLst>
                </a:gridCol>
              </a:tblGrid>
              <a:tr h="1097224">
                <a:tc>
                  <a:txBody>
                    <a:bodyPr/>
                    <a:lstStyle/>
                    <a:p>
                      <a:pPr lvl="0" algn="ctr"/>
                      <a:r>
                        <a:rPr lang="th-TH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ระดับพัฒนา</a:t>
                      </a:r>
                      <a:r>
                        <a:rPr lang="en-GB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</a:t>
                      </a:r>
                      <a:endParaRPr lang="th-TH" sz="1400" b="0" u="sng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 algn="ctr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มีทีม ข้อมูล การมีส่วนร่วมของภาคีเครือข่าย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ระดับดี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มีทีม ข้อมูล การมีส่วนร่วมของภาคีเครือข่าย มีแผนงาน  มีการจัดกิจกรรมฯ 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endParaRPr lang="th-TH" sz="1400" b="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h-TH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ระดับดีมาก  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มีทีม ข้อมูล การมีส่วนร่วมของภาคีเครือข่าย มีแผนงาน  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มีการจัดกิจกรรมฯ  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มีการเฝ้าระวังพฤติกรรมสุขภาพในชุมชน มีผลการดำเนินงาน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h-TH" sz="1400" b="0" u="sng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ระดับดีเยี่ยม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มีทีม ข้อมูล การมีส่วนร่วมของภาคีเครือข่าย มีแผนงาน  มีการจัดกิจกรรมฯ  </a:t>
                      </a:r>
                    </a:p>
                    <a:p>
                      <a:pPr lvl="0"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มีการเฝ้าระวังพฤติกรรมสุขภาพในชุมชน มีผลการดำเนินงาน เป็นแหล่งเรียนรู้ชุมชน 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algn="l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ประชาชนในชุมชนมีภาวะสุขภาพที่ดี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6D6ED018-38C3-4B15-AC99-4D5584BF9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366150"/>
              </p:ext>
            </p:extLst>
          </p:nvPr>
        </p:nvGraphicFramePr>
        <p:xfrm>
          <a:off x="783754" y="2049887"/>
          <a:ext cx="11333739" cy="1623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3739">
                  <a:extLst>
                    <a:ext uri="{9D8B030D-6E8A-4147-A177-3AD203B41FA5}">
                      <a16:colId xmlns:a16="http://schemas.microsoft.com/office/drawing/2014/main" val="2807783666"/>
                    </a:ext>
                  </a:extLst>
                </a:gridCol>
              </a:tblGrid>
              <a:tr h="1623262">
                <a:tc>
                  <a:txBody>
                    <a:bodyPr/>
                    <a:lstStyle/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1. สร้างทีมงานและเครือข่ายความร่วมมือในชุมชน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2. มีข้อมูลสุขภาพและพฤติกรรมสุขภาพของชุมชน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3. มีการวางแผนการพัฒนาหมู่บ้านปรับเปลี่ยนพฤติกรรมสุขภาพ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4. จัดกิจกรรมการเรียนรู้ ฝึกทักษะสุขภาพที่จำเป็นและจัดปัจจัยแวดล้อมที่เอื้อต่อการปรับเปลี่ยนพฤติกรรมสุขภาพ</a:t>
                      </a: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5. การเฝ้าระวังพฤติกรรมสุขภาพในชุมชน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6. มีการประเมินผล ความรอบรู้ด้านสุขภาพและพฤติกรรมสุขภาพ มีบุคคลต้นแบบ นวัตกรรมสุขภาพ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lvl="0"/>
                      <a:r>
                        <a:rPr lang="th-TH" sz="1400" b="0" kern="120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7. ถอดบทเรียน ขยายผลต่อยอดสู่ความยั่งยืน เป็นแหล่งเรียนรู้ชุมชน ประชาชนในชุมชนมีภาวะสุขภาพที่ดี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17776"/>
                  </a:ext>
                </a:extLst>
              </a:tr>
            </a:tbl>
          </a:graphicData>
        </a:graphic>
      </p:graphicFrame>
      <p:sp>
        <p:nvSpPr>
          <p:cNvPr id="2" name="กล่องข้อความ 1">
            <a:extLst>
              <a:ext uri="{FF2B5EF4-FFF2-40B4-BE49-F238E27FC236}">
                <a16:creationId xmlns:a16="http://schemas.microsoft.com/office/drawing/2014/main" id="{EB6F63A1-7138-CE1F-CB56-29AA4C4C7B8A}"/>
              </a:ext>
            </a:extLst>
          </p:cNvPr>
          <p:cNvSpPr txBox="1"/>
          <p:nvPr/>
        </p:nvSpPr>
        <p:spPr>
          <a:xfrm>
            <a:off x="768916" y="1574588"/>
            <a:ext cx="11241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เพื่อให้ชุมชนเป็นฐานในการขับเคลื่อนการจัดการสุขภาพของประชาชนในพื้นที่ 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55831CE7-73C5-94B0-1F69-5F1A4CEE916C}"/>
              </a:ext>
            </a:extLst>
          </p:cNvPr>
          <p:cNvSpPr txBox="1"/>
          <p:nvPr/>
        </p:nvSpPr>
        <p:spPr>
          <a:xfrm>
            <a:off x="112914" y="1001139"/>
            <a:ext cx="636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เป้าหมาย/ตัวชี้วัด</a:t>
            </a:r>
          </a:p>
        </p:txBody>
      </p:sp>
    </p:spTree>
    <p:extLst>
      <p:ext uri="{BB962C8B-B14F-4D97-AF65-F5344CB8AC3E}">
        <p14:creationId xmlns:p14="http://schemas.microsoft.com/office/powerpoint/2010/main" val="1415551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1801</Words>
  <Application>Microsoft Office PowerPoint</Application>
  <PresentationFormat>แบบจอกว้าง</PresentationFormat>
  <Paragraphs>165</Paragraphs>
  <Slides>4</Slides>
  <Notes>4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TH Sarabun New</vt:lpstr>
      <vt:lpstr>TH SarabunPSK</vt:lpstr>
      <vt:lpstr>Office Theme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 สุขภาพปฐมภูมิ</dc:title>
  <dc:creator>Windows User</dc:creator>
  <cp:lastModifiedBy>BD-Dell</cp:lastModifiedBy>
  <cp:revision>42</cp:revision>
  <dcterms:created xsi:type="dcterms:W3CDTF">2021-09-23T05:33:17Z</dcterms:created>
  <dcterms:modified xsi:type="dcterms:W3CDTF">2023-12-19T03:07:00Z</dcterms:modified>
</cp:coreProperties>
</file>